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668" r:id="rId3"/>
    <p:sldId id="673" r:id="rId4"/>
    <p:sldId id="674" r:id="rId5"/>
    <p:sldId id="675" r:id="rId6"/>
    <p:sldId id="711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703" r:id="rId15"/>
    <p:sldId id="685" r:id="rId16"/>
    <p:sldId id="683" r:id="rId17"/>
    <p:sldId id="684" r:id="rId18"/>
    <p:sldId id="712" r:id="rId19"/>
    <p:sldId id="713" r:id="rId20"/>
    <p:sldId id="714" r:id="rId21"/>
    <p:sldId id="715" r:id="rId22"/>
    <p:sldId id="716" r:id="rId23"/>
    <p:sldId id="717" r:id="rId24"/>
    <p:sldId id="672" r:id="rId25"/>
    <p:sldId id="687" r:id="rId26"/>
    <p:sldId id="688" r:id="rId27"/>
    <p:sldId id="718" r:id="rId28"/>
    <p:sldId id="689" r:id="rId29"/>
    <p:sldId id="690" r:id="rId30"/>
    <p:sldId id="691" r:id="rId31"/>
    <p:sldId id="692" r:id="rId32"/>
    <p:sldId id="719" r:id="rId33"/>
    <p:sldId id="693" r:id="rId34"/>
    <p:sldId id="694" r:id="rId35"/>
    <p:sldId id="709" r:id="rId36"/>
    <p:sldId id="710" r:id="rId37"/>
    <p:sldId id="695" r:id="rId38"/>
    <p:sldId id="696" r:id="rId39"/>
    <p:sldId id="697" r:id="rId40"/>
    <p:sldId id="698" r:id="rId41"/>
    <p:sldId id="699" r:id="rId42"/>
    <p:sldId id="700" r:id="rId43"/>
    <p:sldId id="701" r:id="rId44"/>
    <p:sldId id="702" r:id="rId45"/>
    <p:sldId id="704" r:id="rId46"/>
    <p:sldId id="705" r:id="rId47"/>
    <p:sldId id="706" r:id="rId48"/>
    <p:sldId id="707" r:id="rId49"/>
    <p:sldId id="667" r:id="rId50"/>
    <p:sldId id="669" r:id="rId51"/>
    <p:sldId id="670" r:id="rId52"/>
    <p:sldId id="671" r:id="rId53"/>
    <p:sldId id="5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9" autoAdjust="0"/>
    <p:restoredTop sz="95984" autoAdjust="0"/>
  </p:normalViewPr>
  <p:slideViewPr>
    <p:cSldViewPr>
      <p:cViewPr varScale="1">
        <p:scale>
          <a:sx n="92" d="100"/>
          <a:sy n="92" d="100"/>
        </p:scale>
        <p:origin x="88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3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3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E5AB1B-8F6A-4CCF-AF1F-1BB394564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CE7C4F-5A24-4AA1-A67D-0FB2FD309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FEF3C-73D7-409C-9AF7-A7982BA58D87}" type="datetimeFigureOut">
              <a:rPr lang="es-ES" smtClean="0"/>
              <a:t>04/09/2023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6E7764-D258-4564-BE52-F23F7CA2D1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952FB4-44DB-469D-9631-363519BEF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973B2-9E7B-45F5-B46C-95EAE66AD0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62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04/09/2023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99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25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85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31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7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742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40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1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22F16A-6DFB-4F84-81FC-898FC471C545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2023-24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kotlin/androidx/compose/material3/package-summary#DateRangePicker(androidx.compose.material3.DateRangePickerState,androidx.compose.ui.Modifier,androidx.compose.material3.DatePickerFormatter,kotlin.Function0,kotlin.Function0,kotlin.Boolean,androidx.compose.material3.DatePickerColors)" TargetMode="External"/><Relationship Id="rId2" Type="http://schemas.openxmlformats.org/officeDocument/2006/relationships/hyperlink" Target="https://developer.android.com/reference/kotlin/androidx/compose/material3/package-summary#DatePickerDialog(kotlin.Function0,kotlin.Function0,androidx.compose.ui.Modifier,kotlin.Function0,androidx.compose.ui.graphics.Shape,androidx.compose.ui.unit.Dp,androidx.compose.material3.DatePickerColors,androidx.compose.ui.window.DialogProperties,kotlin.Function1)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UD4.2 – Componentes</a:t>
            </a:r>
            <a:b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al usuario introducir datos desde el teclado del dispositivo.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tres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campo de texto básico.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utiliza los principios de Material.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un borde predefinido en 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566E52-9DF1-40D2-9D58-79B8C3F0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08" y="4975594"/>
            <a:ext cx="6689383" cy="14026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0531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estudió anteriormente es importante conocer los parámetros que admiten los componentes.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377D89-706D-497C-9D07-E1AC25B9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58" y="1628927"/>
            <a:ext cx="4041913" cy="48902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545012-324D-45C6-99CD-2C0FF14D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30" y="2195804"/>
            <a:ext cx="4986076" cy="37565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856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parámetros que aceptan una función lambda permiten que se puedan realizar acciones.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además la función lambda es @Composable, dentro se podrán incorporar otros componentes.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545012-324D-45C6-99CD-2C0FF14D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" t="5165" r="29456" b="41877"/>
          <a:stretch/>
        </p:blipFill>
        <p:spPr>
          <a:xfrm>
            <a:off x="3628760" y="3506147"/>
            <a:ext cx="4934479" cy="28771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83EABB8-2FA2-4C67-A9C0-21EC9E4E0EB1}"/>
              </a:ext>
            </a:extLst>
          </p:cNvPr>
          <p:cNvCxnSpPr>
            <a:cxnSpLocks/>
          </p:cNvCxnSpPr>
          <p:nvPr/>
        </p:nvCxnSpPr>
        <p:spPr>
          <a:xfrm flipH="1">
            <a:off x="6384033" y="3804037"/>
            <a:ext cx="2520279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0F13B36-7407-47F3-A35B-4A018E955470}"/>
              </a:ext>
            </a:extLst>
          </p:cNvPr>
          <p:cNvCxnSpPr>
            <a:cxnSpLocks/>
          </p:cNvCxnSpPr>
          <p:nvPr/>
        </p:nvCxnSpPr>
        <p:spPr>
          <a:xfrm flipH="1">
            <a:off x="8328249" y="5535931"/>
            <a:ext cx="57606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Cerrar llave 9">
            <a:extLst>
              <a:ext uri="{FF2B5EF4-FFF2-40B4-BE49-F238E27FC236}">
                <a16:creationId xmlns:a16="http://schemas.microsoft.com/office/drawing/2014/main" id="{0E2B59F9-A3C0-4D11-BFBE-D67CF867D113}"/>
              </a:ext>
            </a:extLst>
          </p:cNvPr>
          <p:cNvSpPr/>
          <p:nvPr/>
        </p:nvSpPr>
        <p:spPr>
          <a:xfrm>
            <a:off x="7536160" y="4798338"/>
            <a:ext cx="690358" cy="1510982"/>
          </a:xfrm>
          <a:prstGeom prst="rightBrace">
            <a:avLst>
              <a:gd name="adj1" fmla="val 1800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860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dos campos, uno para el correo y otro para la contraseña: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1932462-308B-4291-B82A-E3EEE212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146" y="2985295"/>
            <a:ext cx="3377672" cy="17377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6A4DBA8-BC04-4469-AC3E-A5427C5E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2" y="2132859"/>
            <a:ext cx="6625751" cy="3563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952B87C-F0A9-4B4E-92DF-26663AF90601}"/>
              </a:ext>
            </a:extLst>
          </p:cNvPr>
          <p:cNvCxnSpPr>
            <a:cxnSpLocks/>
          </p:cNvCxnSpPr>
          <p:nvPr/>
        </p:nvCxnSpPr>
        <p:spPr>
          <a:xfrm>
            <a:off x="7464152" y="3854189"/>
            <a:ext cx="57606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7153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campo contraseña que permite ver el texto escrito: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952B87C-F0A9-4B4E-92DF-26663AF90601}"/>
              </a:ext>
            </a:extLst>
          </p:cNvPr>
          <p:cNvCxnSpPr>
            <a:cxnSpLocks/>
          </p:cNvCxnSpPr>
          <p:nvPr/>
        </p:nvCxnSpPr>
        <p:spPr>
          <a:xfrm>
            <a:off x="6888088" y="3429000"/>
            <a:ext cx="1008112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C3C7634-6DFB-4C2B-9626-B17527A9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08" y="1772816"/>
            <a:ext cx="5303893" cy="4769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BC4859-117F-4E2C-B094-30B03B769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" t="9361" r="2092"/>
          <a:stretch/>
        </p:blipFill>
        <p:spPr>
          <a:xfrm>
            <a:off x="8040217" y="3027493"/>
            <a:ext cx="2591544" cy="8030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D629E2-5A57-4A40-906B-5F430A99F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224" r="2482"/>
          <a:stretch/>
        </p:blipFill>
        <p:spPr>
          <a:xfrm>
            <a:off x="8040216" y="4484172"/>
            <a:ext cx="2591545" cy="8076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95B5D97-5E47-4F41-A258-DDB47C7E9865}"/>
              </a:ext>
            </a:extLst>
          </p:cNvPr>
          <p:cNvCxnSpPr>
            <a:cxnSpLocks/>
          </p:cNvCxnSpPr>
          <p:nvPr/>
        </p:nvCxnSpPr>
        <p:spPr>
          <a:xfrm flipH="1">
            <a:off x="9722721" y="3617614"/>
            <a:ext cx="531747" cy="75654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66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en el que el botón solo se activa si los campos tienen datos: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Gracias a los estados y la recomposición no es necesario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activar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bótón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D974F2-DE66-4EEA-A273-7703E571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457881"/>
            <a:ext cx="4791510" cy="39203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712CBA-11A5-494F-80BB-DB1E4BE2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408" y="2457881"/>
            <a:ext cx="2400635" cy="14956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BE7970-D465-4356-A92F-CA1992C44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 t="1242" r="394" b="1242"/>
          <a:stretch/>
        </p:blipFill>
        <p:spPr>
          <a:xfrm>
            <a:off x="7847866" y="4882573"/>
            <a:ext cx="2400635" cy="14956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58F92B2-5EC1-4D37-BA4C-437ED55533BF}"/>
              </a:ext>
            </a:extLst>
          </p:cNvPr>
          <p:cNvCxnSpPr>
            <a:cxnSpLocks/>
          </p:cNvCxnSpPr>
          <p:nvPr/>
        </p:nvCxnSpPr>
        <p:spPr>
          <a:xfrm flipH="1">
            <a:off x="9485413" y="3752826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87F9CE1-37D4-4261-B6F7-FA0B1B4B88BA}"/>
              </a:ext>
            </a:extLst>
          </p:cNvPr>
          <p:cNvCxnSpPr>
            <a:cxnSpLocks/>
          </p:cNvCxnSpPr>
          <p:nvPr/>
        </p:nvCxnSpPr>
        <p:spPr>
          <a:xfrm flipH="1">
            <a:off x="9485413" y="6165304"/>
            <a:ext cx="108012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E05CF6-7154-4BC3-B488-A90748C89CCC}"/>
              </a:ext>
            </a:extLst>
          </p:cNvPr>
          <p:cNvCxnSpPr>
            <a:cxnSpLocks/>
          </p:cNvCxnSpPr>
          <p:nvPr/>
        </p:nvCxnSpPr>
        <p:spPr>
          <a:xfrm flipH="1">
            <a:off x="6096000" y="4725144"/>
            <a:ext cx="936104" cy="79208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928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keyboardOptions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indicar cómo será el teclado que se muestra.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1E4D7A-DDCF-4F30-A315-6A54238F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58" y="1799997"/>
            <a:ext cx="4054195" cy="24892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ECD72F-16C8-4844-99CF-6FD7DA65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799997"/>
            <a:ext cx="2238322" cy="47464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970214-9A6E-4AE2-BC9D-E8F0E1C58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558" y="4526240"/>
            <a:ext cx="2634863" cy="1783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D93DEE-A6B2-4FBB-8C69-DAC0BE9A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332" y="4526240"/>
            <a:ext cx="2634863" cy="190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F0C7772-4AC1-43FD-ADA6-63798B92C5B1}"/>
              </a:ext>
            </a:extLst>
          </p:cNvPr>
          <p:cNvCxnSpPr>
            <a:cxnSpLocks/>
          </p:cNvCxnSpPr>
          <p:nvPr/>
        </p:nvCxnSpPr>
        <p:spPr>
          <a:xfrm flipH="1">
            <a:off x="9858284" y="6006711"/>
            <a:ext cx="576063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DBB1F8B-2079-4976-A47B-D0431E9CE57D}"/>
              </a:ext>
            </a:extLst>
          </p:cNvPr>
          <p:cNvCxnSpPr>
            <a:cxnSpLocks/>
          </p:cNvCxnSpPr>
          <p:nvPr/>
        </p:nvCxnSpPr>
        <p:spPr>
          <a:xfrm>
            <a:off x="7608167" y="4173226"/>
            <a:ext cx="576065" cy="93610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518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keyboardActions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indicar la acción que se ejecutará al pulsar el botón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imeAction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2F42AD-B0EB-4E85-9207-0FDCF08F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1" y="2544026"/>
            <a:ext cx="4601217" cy="35056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F41B275-1362-48FA-B3C6-5ACD20D8601A}"/>
              </a:ext>
            </a:extLst>
          </p:cNvPr>
          <p:cNvCxnSpPr>
            <a:cxnSpLocks/>
          </p:cNvCxnSpPr>
          <p:nvPr/>
        </p:nvCxnSpPr>
        <p:spPr>
          <a:xfrm>
            <a:off x="2927648" y="3854189"/>
            <a:ext cx="1440160" cy="72693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3453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estudió a principio de la unidad, es muy habitual crear componentes propios que envuelven uno o más componentes Jetpack Compose.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punto se pueden dar dos opciones: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componente propio en el que no se declara un estado.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componente propio en el que se declara un estado.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						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397A43-8281-4A36-BA75-2CBEC3C8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3486794"/>
            <a:ext cx="2660743" cy="28914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513D6C-E7C1-4C25-B9D8-4FDDC39E9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" r="-1"/>
          <a:stretch/>
        </p:blipFill>
        <p:spPr>
          <a:xfrm>
            <a:off x="7001532" y="4200259"/>
            <a:ext cx="4671825" cy="14644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57DDC01-7B2B-432A-90D6-EFB26E3C21A3}"/>
              </a:ext>
            </a:extLst>
          </p:cNvPr>
          <p:cNvCxnSpPr>
            <a:cxnSpLocks/>
          </p:cNvCxnSpPr>
          <p:nvPr/>
        </p:nvCxnSpPr>
        <p:spPr>
          <a:xfrm flipH="1">
            <a:off x="8835859" y="3854189"/>
            <a:ext cx="932549" cy="701079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33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el exterior de un 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se tendrá acceso a su estado.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Imaginemos un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formulario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que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componentes son propios y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¿Cómo se podría acceder a los datos que ha introducido el usuario?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anterior, se han añadido los componentes directamente y no existe ese problema, pero ¿y si se hubieran extraído los componentes a componentes propios como se recomienda?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A5041D-597A-4C72-9C1E-06D32B6E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738354"/>
            <a:ext cx="3226487" cy="26398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9C8E44-CEF4-4751-8338-883AEE50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4659876"/>
            <a:ext cx="1931333" cy="7968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7007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Composición y recomposición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recomposición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un comportamiento habitual en las interfaces de usuario declarativas.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ejecución por primera vez de una función de composición (@Composable)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pintar un componente en la interfaz.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Recomposición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ejecución por segunda o más vez de una función de composición (@Composable)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repintar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interfaz pintando solo los componentes afectados.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en tiempo de ejecución se modifica un componente, ese componente se recompone.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la interfaz de usuario siempre tiene la última versión del componente.</a:t>
            </a:r>
          </a:p>
        </p:txBody>
      </p:sp>
    </p:spTree>
    <p:extLst>
      <p:ext uri="{BB962C8B-B14F-4D97-AF65-F5344CB8AC3E}">
        <p14:creationId xmlns:p14="http://schemas.microsoft.com/office/powerpoint/2010/main" val="6875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solucionar esto se utiliza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(elevación de estado) para poder acceder al estado desde el exterior.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Mediante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estado no se declara dentro del componente si no en el componente más externo en el que se vaya a utilizar.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declarar el estado fuera del componente, este se convertirá 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recomendaciones son que todos los componentes sea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la medida de lo posible.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 componente utiliza un estado y este estado no se necesita en el exterior, en ese caso el componente puede ser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81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técnica del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consiste en eliminar el estado de un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(y así convertirlo en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y sustituirlo por dos parámetros que se le deberán proporcionar al utilizarlo: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Uno para proporcionar el valor al componente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 que es una lambda para modificar ese valor.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técnica ya se utiliza en el componente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B28FBD-A2C0-486E-B615-AB3A4E1D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88" y="4437112"/>
            <a:ext cx="5388824" cy="13780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73CDF55-046E-4252-A321-266BB068FC3B}"/>
              </a:ext>
            </a:extLst>
          </p:cNvPr>
          <p:cNvCxnSpPr>
            <a:cxnSpLocks/>
          </p:cNvCxnSpPr>
          <p:nvPr/>
        </p:nvCxnSpPr>
        <p:spPr>
          <a:xfrm flipH="1">
            <a:off x="5605800" y="4752853"/>
            <a:ext cx="3744414" cy="48505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C3E4CD-13AB-446D-92B7-E06ABB7DD215}"/>
              </a:ext>
            </a:extLst>
          </p:cNvPr>
          <p:cNvCxnSpPr>
            <a:cxnSpLocks/>
          </p:cNvCxnSpPr>
          <p:nvPr/>
        </p:nvCxnSpPr>
        <p:spPr>
          <a:xfrm flipH="1">
            <a:off x="6741874" y="5301208"/>
            <a:ext cx="2608340" cy="151446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0BEEB4-9F83-4078-9BE7-27C228E16D8A}"/>
              </a:ext>
            </a:extLst>
          </p:cNvPr>
          <p:cNvSpPr txBox="1"/>
          <p:nvPr/>
        </p:nvSpPr>
        <p:spPr>
          <a:xfrm>
            <a:off x="9369214" y="510721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Lambda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61EFEA-688D-4808-ACA5-2CBB7198C33E}"/>
              </a:ext>
            </a:extLst>
          </p:cNvPr>
          <p:cNvSpPr txBox="1"/>
          <p:nvPr/>
        </p:nvSpPr>
        <p:spPr>
          <a:xfrm>
            <a:off x="9369214" y="454475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335582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anterior aplicando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    Uso de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3A1071-EF4C-4530-8802-B24C0F6B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64" y="2420888"/>
            <a:ext cx="4457505" cy="4095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E27DCC-EBF5-4865-9C2C-846F000D0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3" y="2420888"/>
            <a:ext cx="4420232" cy="28444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4758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Hoisting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realizar de una manera más limpia usando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lugar de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 	Un solo estado							Varios estados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FF0F8A-399F-4417-81AD-651B5E82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14" y="2996952"/>
            <a:ext cx="4420800" cy="21796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2B5B89-A6C8-414A-A461-20D1FAA8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86" y="2996952"/>
            <a:ext cx="4420800" cy="8512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1035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Componente Switch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interruptores que se utilizan para activar y desactivar funciones. Son habituales en las preferencias.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thumbContent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añadir un icono al interruptor.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88DA35-E619-46F1-A038-892B51F7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780928"/>
            <a:ext cx="4178431" cy="37089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48BDF3-DD56-4E90-A2D5-09B118CD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62" y="3807308"/>
            <a:ext cx="1501111" cy="16561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EA060B5-8B08-4A66-92A6-51883DAC9D29}"/>
              </a:ext>
            </a:extLst>
          </p:cNvPr>
          <p:cNvCxnSpPr>
            <a:cxnSpLocks/>
          </p:cNvCxnSpPr>
          <p:nvPr/>
        </p:nvCxnSpPr>
        <p:spPr>
          <a:xfrm>
            <a:off x="6456040" y="4653136"/>
            <a:ext cx="8640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4046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Componente Switch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personalizar los colores: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60B417-791D-4A5E-AE47-A92D3759D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4836"/>
          <a:stretch/>
        </p:blipFill>
        <p:spPr>
          <a:xfrm>
            <a:off x="644698" y="2658634"/>
            <a:ext cx="5163271" cy="23911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DB7FA1-C06C-4A3B-8270-201F1E5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65865"/>
            <a:ext cx="5163271" cy="3877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763135D-FE0F-4125-B79A-E6A81DE201D2}"/>
              </a:ext>
            </a:extLst>
          </p:cNvPr>
          <p:cNvCxnSpPr>
            <a:cxnSpLocks/>
          </p:cNvCxnSpPr>
          <p:nvPr/>
        </p:nvCxnSpPr>
        <p:spPr>
          <a:xfrm flipV="1">
            <a:off x="4151784" y="3904473"/>
            <a:ext cx="2106194" cy="41833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2205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al usuario marcar una o varias opciones.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colores se pueden personalizar de manera similar a los Switch.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los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suelen ir acompañados de texto se puede crear un componente propio que agrupe en una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Text,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poder utilizarlo en todos los lugares.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3F6076-67AB-46CD-9DAC-AF68351D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35" y="2780927"/>
            <a:ext cx="6840760" cy="20717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49EFCD-21ED-4258-B8F7-51B1296F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9" b="2869"/>
          <a:stretch/>
        </p:blipFill>
        <p:spPr>
          <a:xfrm>
            <a:off x="9406131" y="2780928"/>
            <a:ext cx="1014414" cy="2071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4536A5-4691-4E7B-8C08-4CB284C0D3A4}"/>
              </a:ext>
            </a:extLst>
          </p:cNvPr>
          <p:cNvCxnSpPr>
            <a:cxnSpLocks/>
          </p:cNvCxnSpPr>
          <p:nvPr/>
        </p:nvCxnSpPr>
        <p:spPr>
          <a:xfrm>
            <a:off x="8400256" y="3861086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8358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varios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StateHoisting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53D812-C373-4A1D-BEEF-81418AEF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34" y="1757571"/>
            <a:ext cx="4516801" cy="46206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71DC48-8BAD-40D1-ADB3-51FB4D99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66" y="3058845"/>
            <a:ext cx="4486642" cy="20180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226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como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con tres posiciones.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utiliza en conjunto a otros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menera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el icono cambiará dependiendo de la cantidad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seleccionados: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Nada seleccionado.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Algo seleccionado.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Todo seleccionado.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50C0F9-11D7-496C-B081-21CCAA91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28" y="2348880"/>
            <a:ext cx="3322544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1133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TriStateCheckbox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5BCA71-4CC6-49D1-BB24-30AD74A6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961955"/>
            <a:ext cx="2086266" cy="18481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071C53-55F9-4A3C-B2A4-260FD1A3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01" y="1225563"/>
            <a:ext cx="4252924" cy="53208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009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variable conectada al estado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durante la ejecución de la aplicación un estado (variable conectada al estado de la aplicación) cambia su valor, las partes de la interfaz afectadas se recomponen (se vuelven a pintar).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de la UD3 "Contador de clics" se utilizó un estado para recomponer la interfaz al pulsar un botón.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FA5082-80A1-4641-9A94-86A9FBDD6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75"/>
          <a:stretch/>
        </p:blipFill>
        <p:spPr>
          <a:xfrm>
            <a:off x="2782446" y="5230013"/>
            <a:ext cx="6627108" cy="11490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0AA08B-F893-45E9-915B-BE86EB31F4E7}"/>
              </a:ext>
            </a:extLst>
          </p:cNvPr>
          <p:cNvCxnSpPr>
            <a:cxnSpLocks/>
          </p:cNvCxnSpPr>
          <p:nvPr/>
        </p:nvCxnSpPr>
        <p:spPr>
          <a:xfrm flipH="1">
            <a:off x="8820366" y="5964934"/>
            <a:ext cx="129614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55379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seleccionar una única opción entre varias.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 conjunto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deben de agrupar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que se indique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Modifier.selectableGroup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60F2AC-9251-4010-8E62-3F73DC0A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10" y="2851836"/>
            <a:ext cx="4935197" cy="36762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BE39121-4D13-4504-B15D-EBE211FF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58" y="4051796"/>
            <a:ext cx="1262502" cy="12763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1B6BEF7-2A4D-4CE5-B7B7-23E1A1895230}"/>
              </a:ext>
            </a:extLst>
          </p:cNvPr>
          <p:cNvCxnSpPr>
            <a:cxnSpLocks/>
          </p:cNvCxnSpPr>
          <p:nvPr/>
        </p:nvCxnSpPr>
        <p:spPr>
          <a:xfrm>
            <a:off x="7392144" y="4689983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936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interesante que se pueda hacer clic sobre toda la fila no solo sobre 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96431C-3C64-4694-9B06-85032564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11507"/>
            <a:ext cx="4749417" cy="481662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AEC150B-E252-45EF-8756-96892C23B24A}"/>
              </a:ext>
            </a:extLst>
          </p:cNvPr>
          <p:cNvCxnSpPr>
            <a:cxnSpLocks/>
          </p:cNvCxnSpPr>
          <p:nvPr/>
        </p:nvCxnSpPr>
        <p:spPr>
          <a:xfrm>
            <a:off x="519672" y="2636912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01639ED-BF08-49D3-BF63-7AD39ED3BAA9}"/>
              </a:ext>
            </a:extLst>
          </p:cNvPr>
          <p:cNvCxnSpPr>
            <a:cxnSpLocks/>
          </p:cNvCxnSpPr>
          <p:nvPr/>
        </p:nvCxnSpPr>
        <p:spPr>
          <a:xfrm>
            <a:off x="532924" y="4756244"/>
            <a:ext cx="767477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E3855F1-B230-403C-A8F0-E515826F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85" y="2537203"/>
            <a:ext cx="4773791" cy="31652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CC6EAA5-1365-4CF9-B648-F7D9F4BAA3F5}"/>
              </a:ext>
            </a:extLst>
          </p:cNvPr>
          <p:cNvCxnSpPr>
            <a:cxnSpLocks/>
          </p:cNvCxnSpPr>
          <p:nvPr/>
        </p:nvCxnSpPr>
        <p:spPr>
          <a:xfrm>
            <a:off x="5712261" y="4119748"/>
            <a:ext cx="1031811" cy="7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276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con varios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StateHoisting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1122B3-1205-479B-B464-A7AABDEE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08" y="2924944"/>
            <a:ext cx="5637654" cy="21278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0D2BD22-C39D-49F9-98EF-D0FB8169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449074"/>
            <a:ext cx="3822756" cy="10795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45045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Componentes Slider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barras con un indicador que se puede deslizar para seleccionar un valor.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 se puede seleccionar entre los valores 0.0 y 1.0 pero se puede cambiar.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modificar el indicador que se desliza.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8AFF1E-61D1-40AE-B625-1FC3AA94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25" y="3561446"/>
            <a:ext cx="3470013" cy="18938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A977E7A-0391-477B-B377-1C7A3CE59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84"/>
          <a:stretch/>
        </p:blipFill>
        <p:spPr>
          <a:xfrm>
            <a:off x="6694363" y="3145172"/>
            <a:ext cx="3470012" cy="2726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FE3DF2-45B2-4FFE-BFF0-01DD0369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364" y="6068878"/>
            <a:ext cx="3470011" cy="348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9A14E99-9AE1-4272-B562-7D667688C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6" b="3572"/>
          <a:stretch/>
        </p:blipFill>
        <p:spPr>
          <a:xfrm>
            <a:off x="2027625" y="6068878"/>
            <a:ext cx="3470011" cy="348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9121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10.- Componentes Slider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RangeSlider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funciona de manera similar a un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permite seleccionar un rango de valores.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modificar los indicadores de inicio (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starThumb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y final (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endThumb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 se utilizan dos estados para los valores mínimo y máximo, se podría crear un estado propio que almacenara el rango (ahora mismo su uso es experimental).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20288B-167D-4A11-B1A3-A4D969FE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5" y="2348880"/>
            <a:ext cx="4550547" cy="24203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42517B-4F99-4BCF-9850-D0F280B4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4" y="3123846"/>
            <a:ext cx="4115344" cy="8704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F73E2CC-AD05-4CCB-BD82-5957631E61D7}"/>
              </a:ext>
            </a:extLst>
          </p:cNvPr>
          <p:cNvCxnSpPr>
            <a:cxnSpLocks/>
          </p:cNvCxnSpPr>
          <p:nvPr/>
        </p:nvCxnSpPr>
        <p:spPr>
          <a:xfrm>
            <a:off x="5879976" y="3645024"/>
            <a:ext cx="432048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28070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mostrar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un menú desplegable.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Según como se programe el contenido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usar de las siguientes maneras: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editable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solo se puede seleccionar una opción.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puede elegir una opción y también se puede escribir.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Editable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autocompletable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como editable y que filtra los resultados.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compone de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modificador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menuAnchor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de varios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DropdownMenuItem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son las opciones disponibles.</a:t>
            </a:r>
          </a:p>
        </p:txBody>
      </p:sp>
    </p:spTree>
    <p:extLst>
      <p:ext uri="{BB962C8B-B14F-4D97-AF65-F5344CB8AC3E}">
        <p14:creationId xmlns:p14="http://schemas.microsoft.com/office/powerpoint/2010/main" val="2319422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ExposedDropdownMenu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editable: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FF194F-9114-4B5E-A97B-8C1AA7A4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6" y="1829870"/>
            <a:ext cx="4824536" cy="46237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E6C24CB-9FE5-4E09-8409-4DCC3BCA01EF}"/>
              </a:ext>
            </a:extLst>
          </p:cNvPr>
          <p:cNvCxnSpPr>
            <a:cxnSpLocks/>
          </p:cNvCxnSpPr>
          <p:nvPr/>
        </p:nvCxnSpPr>
        <p:spPr>
          <a:xfrm flipH="1">
            <a:off x="2708800" y="3271812"/>
            <a:ext cx="1973364" cy="36004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Cerrar llave 9">
            <a:extLst>
              <a:ext uri="{FF2B5EF4-FFF2-40B4-BE49-F238E27FC236}">
                <a16:creationId xmlns:a16="http://schemas.microsoft.com/office/drawing/2014/main" id="{1F3F2D0B-A3DC-421D-870E-678B0CD05C8F}"/>
              </a:ext>
            </a:extLst>
          </p:cNvPr>
          <p:cNvSpPr/>
          <p:nvPr/>
        </p:nvSpPr>
        <p:spPr>
          <a:xfrm>
            <a:off x="2386838" y="3429000"/>
            <a:ext cx="216024" cy="403498"/>
          </a:xfrm>
          <a:prstGeom prst="rightBrace">
            <a:avLst>
              <a:gd name="adj1" fmla="val 1800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1DA8B1-28A3-4E72-940C-3363E452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71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E8C4CEE-F08C-429D-A9F2-7AC40C8EC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788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B6DEE28-A843-43C4-8077-0317B269B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062" y="2239156"/>
            <a:ext cx="1794452" cy="38052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AFE8B15-A524-4BED-9DB0-4A6FCB5371BD}"/>
              </a:ext>
            </a:extLst>
          </p:cNvPr>
          <p:cNvCxnSpPr>
            <a:cxnSpLocks/>
          </p:cNvCxnSpPr>
          <p:nvPr/>
        </p:nvCxnSpPr>
        <p:spPr>
          <a:xfrm>
            <a:off x="6766234" y="3024162"/>
            <a:ext cx="985950" cy="60658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2B32518-0AB7-4FED-B6FB-427842A98B2B}"/>
              </a:ext>
            </a:extLst>
          </p:cNvPr>
          <p:cNvCxnSpPr>
            <a:cxnSpLocks/>
          </p:cNvCxnSpPr>
          <p:nvPr/>
        </p:nvCxnSpPr>
        <p:spPr>
          <a:xfrm flipV="1">
            <a:off x="8349962" y="3120390"/>
            <a:ext cx="1754158" cy="110298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01231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DatePicker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DatePicker</a:t>
            </a: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seleccionar o introducir manualmente una fecha.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indicar la fecha seleccionada inicialmente y cambiar la cabecera y el título.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mostrar el icono para cambiar el modo de introducción de fecha.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también los componentes </a:t>
            </a:r>
            <a:r>
              <a:rPr lang="es-ES" sz="2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DatePickerDialog</a:t>
            </a: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(disponible) y </a:t>
            </a:r>
            <a:r>
              <a:rPr lang="es-ES" sz="2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DateRangePicker</a:t>
            </a: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v1.2.0-alpha06).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1D320B-C8C3-441C-8E59-63C9CA6A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00" y="2966216"/>
            <a:ext cx="5577357" cy="26172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EDC9FC-BAA0-4C27-AD03-1A3853EF3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8" t="15219" r="5144" b="21658"/>
          <a:stretch/>
        </p:blipFill>
        <p:spPr>
          <a:xfrm>
            <a:off x="7335790" y="2985454"/>
            <a:ext cx="1765944" cy="26172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E4CF31-FFCD-4CC2-9ECC-84102E9915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46" t="15902" r="5067" b="53903"/>
          <a:stretch/>
        </p:blipFill>
        <p:spPr>
          <a:xfrm>
            <a:off x="9634241" y="3667489"/>
            <a:ext cx="1770959" cy="12531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54F1E0D-6D08-4990-A127-B8EB8D5EE261}"/>
              </a:ext>
            </a:extLst>
          </p:cNvPr>
          <p:cNvCxnSpPr>
            <a:cxnSpLocks/>
          </p:cNvCxnSpPr>
          <p:nvPr/>
        </p:nvCxnSpPr>
        <p:spPr>
          <a:xfrm>
            <a:off x="8903765" y="3426066"/>
            <a:ext cx="628855" cy="471564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121C320-9041-4897-861C-D30D8A72A3A1}"/>
              </a:ext>
            </a:extLst>
          </p:cNvPr>
          <p:cNvCxnSpPr>
            <a:cxnSpLocks/>
          </p:cNvCxnSpPr>
          <p:nvPr/>
        </p:nvCxnSpPr>
        <p:spPr>
          <a:xfrm flipH="1" flipV="1">
            <a:off x="2029262" y="3882595"/>
            <a:ext cx="896818" cy="39222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584BB37-B452-46E1-AED6-62440F72D62E}"/>
              </a:ext>
            </a:extLst>
          </p:cNvPr>
          <p:cNvCxnSpPr>
            <a:cxnSpLocks/>
          </p:cNvCxnSpPr>
          <p:nvPr/>
        </p:nvCxnSpPr>
        <p:spPr>
          <a:xfrm>
            <a:off x="6529934" y="4291547"/>
            <a:ext cx="660925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58919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TimePicker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TimeInput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TimePicker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 dial)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TimeInput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 teclado) permiten seleccionar una hora.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584BB37-B452-46E1-AED6-62440F72D62E}"/>
              </a:ext>
            </a:extLst>
          </p:cNvPr>
          <p:cNvCxnSpPr>
            <a:cxnSpLocks/>
          </p:cNvCxnSpPr>
          <p:nvPr/>
        </p:nvCxnSpPr>
        <p:spPr>
          <a:xfrm>
            <a:off x="7226934" y="5616100"/>
            <a:ext cx="124533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D810779-037B-4F13-B549-5198156A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68" y="2276872"/>
            <a:ext cx="5306165" cy="17909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7BB269-227D-4819-8B30-6848AE3EC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276872"/>
            <a:ext cx="1728040" cy="22865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C30FA-FF61-4A4C-BE09-BA2B7D4C1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8" r="-615"/>
          <a:stretch/>
        </p:blipFill>
        <p:spPr>
          <a:xfrm>
            <a:off x="1768369" y="4853994"/>
            <a:ext cx="5306165" cy="15242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D0FC96-7308-49E4-BDDB-7724FB800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80" y="5305148"/>
            <a:ext cx="1728040" cy="6219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187B656-0E9D-4C9C-9B11-1A1CCB635CBC}"/>
              </a:ext>
            </a:extLst>
          </p:cNvPr>
          <p:cNvCxnSpPr>
            <a:cxnSpLocks/>
          </p:cNvCxnSpPr>
          <p:nvPr/>
        </p:nvCxnSpPr>
        <p:spPr>
          <a:xfrm>
            <a:off x="7226934" y="3172347"/>
            <a:ext cx="1245330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873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Chips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pequeños componentes con un texto que inician el ingreso de información, el inicio de acciones, el filtrado de contenido o realización de selecciones.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cuatro tipos: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acciones predefinidas en la aplicación, por ejemplo, añadir al calendario o cómo llegar a un lugar.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filtros a aplicar a los elementos de una colección.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representan pequeños trozos de información introducidos por el usuario, por ejemplo, tras introducir una dirección de email.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limitan las acciones del usuario al mostrar sugerencias generadas dinámicamente.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las variantes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ElevatedAssistChip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ElevatedFilterChip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ElevatedSuggestionChip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34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mutableStateOf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indica que la variable es un estado (variable conectada al estado de la aplicación). Si esta variable cambia su valor se deben recomponer las funciones @Composable que la utilicen.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problema es que cuando se vuelve a ejecutar la función @Composable el estado volverá a tener el valor inicial.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solucionar esto se usa: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indica a Android que una variable se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recuerde en la recomposición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rememberSaveable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lo anterior y también que se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recuerde al destruir y crear la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62A80AF-DB06-475D-BD6E-B1069CA95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75"/>
          <a:stretch/>
        </p:blipFill>
        <p:spPr>
          <a:xfrm>
            <a:off x="3079453" y="1484784"/>
            <a:ext cx="6033094" cy="10460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E804C25-60F1-4E77-B888-E7D716F12BB6}"/>
              </a:ext>
            </a:extLst>
          </p:cNvPr>
          <p:cNvCxnSpPr>
            <a:cxnSpLocks/>
          </p:cNvCxnSpPr>
          <p:nvPr/>
        </p:nvCxnSpPr>
        <p:spPr>
          <a:xfrm flipH="1">
            <a:off x="8590249" y="2146929"/>
            <a:ext cx="1296143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2796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Chips: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son botones.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 deben usar como acciones finales, para eso están los botones.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reactivas a las acciones del usuario.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contextuales al contenido de la aplicación.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Deberían aparecer siempre en grupo.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deben organizar para que se muestren con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horizontal.</a:t>
            </a:r>
          </a:p>
        </p:txBody>
      </p:sp>
    </p:spTree>
    <p:extLst>
      <p:ext uri="{BB962C8B-B14F-4D97-AF65-F5344CB8AC3E}">
        <p14:creationId xmlns:p14="http://schemas.microsoft.com/office/powerpoint/2010/main" val="16344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14.- Componentes Chips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los componentes Chip se basan en el componente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privado Chip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lo que son similares visualmente aunque cada uno admite unos parámetros según su función.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CFB916-0847-4054-8B89-52784D78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42"/>
          <a:stretch/>
        </p:blipFill>
        <p:spPr>
          <a:xfrm>
            <a:off x="1761783" y="2456264"/>
            <a:ext cx="3948187" cy="2390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F03F44-BB7F-47B2-AC9D-7EDD39545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87"/>
          <a:stretch/>
        </p:blipFill>
        <p:spPr>
          <a:xfrm>
            <a:off x="6482032" y="2059036"/>
            <a:ext cx="3948188" cy="32339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15ABAB-1B67-482C-B12D-0D1F08A62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9207"/>
          <a:stretch/>
        </p:blipFill>
        <p:spPr>
          <a:xfrm>
            <a:off x="2935893" y="5504261"/>
            <a:ext cx="1599965" cy="10399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791B24D-5F2F-45A4-8328-786ECD7E4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85" b="533"/>
          <a:stretch/>
        </p:blipFill>
        <p:spPr>
          <a:xfrm>
            <a:off x="7656144" y="5504261"/>
            <a:ext cx="1599965" cy="10376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53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utilizan cuando se necesita tener botones compactos, se usan habitualmente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barras de herramientas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Hay varios tipos: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FilledToggleIconButton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FilledTonalIconButton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FilledTonalIconToggleButton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OutlinedIconButton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OutlinedIconToggleButton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variantes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Toggle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dos estados marcado o no.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71FE8F-CBEE-4EB5-BF87-2523D552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23" y="2510493"/>
            <a:ext cx="2852864" cy="10577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481233-FEAD-403C-A29A-695F52E9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30" y="3961383"/>
            <a:ext cx="3936851" cy="16630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109F6-FE1D-45C1-8A2A-1C3F52A55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724" y="2677350"/>
            <a:ext cx="771633" cy="7240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A568E1-FD2D-443C-9254-6245533D9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724" y="4078429"/>
            <a:ext cx="771633" cy="14289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09678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ProgressIndicator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LinearProgressIndicator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CircularProgressIndicator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permiten informar al usuario de que se está ejecutando un.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líneas de progreso pueden ser: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Indeterminadas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no tienen fin.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Determinadas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empiezan vacías y se rellenan del todo.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convertir una línea de progreso en determinada se debe usar el parámetro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valores de 0.0f a 1.0f.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EDFF8C-12D5-4F4D-B2DA-9EDE057C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5377942"/>
            <a:ext cx="3343742" cy="1000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52207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ProgressIndicator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componentes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LinearProgressIndicator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CircularProgressIndicator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varios constructores según el aspecto que se quiera dar.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disponibles son: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porcentaje de progreso relleno.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color del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trackColor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color de fondo del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strokeCap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forma de la línea de progreso.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strokeWidth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(solo el circular): grosor de la línea de progreso.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D6221-A8F4-46E6-8039-9C77B998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4941168"/>
            <a:ext cx="2695951" cy="1362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AE6423-6D1E-446B-A31C-3B35B6F7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26" y="4941168"/>
            <a:ext cx="3000794" cy="11526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0A9BF6-B853-46C3-93FD-87FCD0DAC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59" y="5381126"/>
            <a:ext cx="538272" cy="4823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F86A77C-2D88-45E7-80E4-713047A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410"/>
          <a:stretch/>
        </p:blipFill>
        <p:spPr>
          <a:xfrm>
            <a:off x="9170916" y="5332261"/>
            <a:ext cx="2502441" cy="3704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AD3C9C5-0F0F-4BA4-B837-E42D53E6C995}"/>
              </a:ext>
            </a:extLst>
          </p:cNvPr>
          <p:cNvCxnSpPr>
            <a:cxnSpLocks/>
          </p:cNvCxnSpPr>
          <p:nvPr/>
        </p:nvCxnSpPr>
        <p:spPr>
          <a:xfrm>
            <a:off x="3359696" y="5622300"/>
            <a:ext cx="5576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8801B9F-7EB9-4AF5-BFD4-55D3E48ACC5B}"/>
              </a:ext>
            </a:extLst>
          </p:cNvPr>
          <p:cNvCxnSpPr>
            <a:cxnSpLocks/>
          </p:cNvCxnSpPr>
          <p:nvPr/>
        </p:nvCxnSpPr>
        <p:spPr>
          <a:xfrm>
            <a:off x="8472264" y="5517510"/>
            <a:ext cx="55769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388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dos componentes para crear barras de búsqueda: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cuerpo ocupa toda la pantalla.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DockedSearchBar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 cuerpo ocupa una parte de la pantalla (configurable).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usar estos componentes se deben actualizar algunas versiones: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(Project):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1.8.21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kotlinCompilerExtensionVersion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1.4.7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compose-bom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2023.05.01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core-ktx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1.10.1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Recuerda sincronizar tras realizar cambios en los archivos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384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tienen diferentes parámetros para configurarlos, algunos dependen de un estado, así la configuración mínima será la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usar diferentes técnicas: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Rellenar todo el cuerpo con todo y posteriormente filtrar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Dejar el cuerpo vacío y cambiarlo con los resultados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 estado para el cuerpo y cambiarlo con los resultados según lo introducido.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E9FAEB-5F17-414F-9600-CD9E0DE9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2132856"/>
            <a:ext cx="5375254" cy="22322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38995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uso: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1C12A89-8F34-4C64-8543-B3B37FB4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0808"/>
            <a:ext cx="4921494" cy="46773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C74553B-79BE-4B1C-AB27-217FDD1A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173"/>
            <a:ext cx="5442671" cy="46642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50377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17.- Componentes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SearchBar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uso: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944FA7-2A49-4A6C-8F71-C57CB87A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1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FCAE9F-39CA-475E-BBA6-A9ED0325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74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C42DD3-3D16-4808-ABFB-FD02F37D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27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22040C-3F73-42ED-AD4F-59CCB3A7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980" y="1747674"/>
            <a:ext cx="2126399" cy="4509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71AFB4B-BE29-4D7A-A19B-498EF93CA04A}"/>
              </a:ext>
            </a:extLst>
          </p:cNvPr>
          <p:cNvCxnSpPr>
            <a:cxnSpLocks/>
          </p:cNvCxnSpPr>
          <p:nvPr/>
        </p:nvCxnSpPr>
        <p:spPr>
          <a:xfrm>
            <a:off x="2279576" y="2636912"/>
            <a:ext cx="1152128" cy="72008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1F91829-1CA4-431D-84E0-9D7CB0B6F8DE}"/>
              </a:ext>
            </a:extLst>
          </p:cNvPr>
          <p:cNvCxnSpPr>
            <a:cxnSpLocks/>
          </p:cNvCxnSpPr>
          <p:nvPr/>
        </p:nvCxnSpPr>
        <p:spPr>
          <a:xfrm flipV="1">
            <a:off x="4034790" y="3280410"/>
            <a:ext cx="2297430" cy="192024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B66192-BE42-473E-9A8D-3EECF9B0A697}"/>
              </a:ext>
            </a:extLst>
          </p:cNvPr>
          <p:cNvCxnSpPr>
            <a:cxnSpLocks/>
          </p:cNvCxnSpPr>
          <p:nvPr/>
        </p:nvCxnSpPr>
        <p:spPr>
          <a:xfrm>
            <a:off x="7038266" y="2915042"/>
            <a:ext cx="2082070" cy="729982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6D01F32-DC07-48CB-A95C-B0F58D085079}"/>
              </a:ext>
            </a:extLst>
          </p:cNvPr>
          <p:cNvCxnSpPr>
            <a:cxnSpLocks/>
          </p:cNvCxnSpPr>
          <p:nvPr/>
        </p:nvCxnSpPr>
        <p:spPr>
          <a:xfrm>
            <a:off x="9702110" y="5085184"/>
            <a:ext cx="328514" cy="34444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F862592-F94C-4CD4-90DB-D67F2F9E0F53}"/>
              </a:ext>
            </a:extLst>
          </p:cNvPr>
          <p:cNvCxnSpPr>
            <a:cxnSpLocks/>
          </p:cNvCxnSpPr>
          <p:nvPr/>
        </p:nvCxnSpPr>
        <p:spPr>
          <a:xfrm flipH="1" flipV="1">
            <a:off x="9779585" y="2791212"/>
            <a:ext cx="348863" cy="44519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491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mostrar un mensaje en una ventana modal (emergente).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parámetros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dismissButton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tittle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funciones lambda @Composable por lo que dentro admiten cualquier componente que se quiera.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existe 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no utiliza los principios de Material y se debe configurar totalmente a mano.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2542C8-BDC5-4192-BEDB-D7E1FC932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r="-1"/>
          <a:stretch/>
        </p:blipFill>
        <p:spPr>
          <a:xfrm>
            <a:off x="4200655" y="2060848"/>
            <a:ext cx="3790690" cy="23762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4538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estados se pueden crear con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pero esto conlleva que para acceder al valor del estado se debe usar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facilitar el uso de estados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creo el delegado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visto en los ejemplos, que permite acceder al valor del estado con el propio nombre de la variable.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E6DB93-1667-4DC9-B023-59CCA940D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1"/>
          <a:stretch/>
        </p:blipFill>
        <p:spPr>
          <a:xfrm>
            <a:off x="1953756" y="5230863"/>
            <a:ext cx="8297172" cy="861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8C07C1-6F5D-4FB5-A33F-263C35042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3061" r="-2016" b="-3061"/>
          <a:stretch/>
        </p:blipFill>
        <p:spPr>
          <a:xfrm>
            <a:off x="1947414" y="2276872"/>
            <a:ext cx="8297172" cy="8613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542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56B301-21C5-4CAB-A5D1-C7901BA8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67" y="1264902"/>
            <a:ext cx="4027775" cy="51785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C907DC1-A81F-4A3D-B1E1-4CF11689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79" y="2255652"/>
            <a:ext cx="3925254" cy="31970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DF604A7-24F9-4209-A2F3-F15CDEE69CAB}"/>
              </a:ext>
            </a:extLst>
          </p:cNvPr>
          <p:cNvCxnSpPr>
            <a:cxnSpLocks/>
          </p:cNvCxnSpPr>
          <p:nvPr/>
        </p:nvCxnSpPr>
        <p:spPr>
          <a:xfrm>
            <a:off x="5715212" y="3848287"/>
            <a:ext cx="864096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66124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código anterior se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mostrará siempre el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 cual no es lo más interesante.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debería estar oculto y mostrarse al producirse una acción del usuario como pulsar un botón.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controlar que esté oculto o visible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utilizar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variable que debería almacenarse en el estado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que al cambiar, en la recomposición de la pantalla aparezca o no.</a:t>
            </a:r>
          </a:p>
        </p:txBody>
      </p:sp>
    </p:spTree>
    <p:extLst>
      <p:ext uri="{BB962C8B-B14F-4D97-AF65-F5344CB8AC3E}">
        <p14:creationId xmlns:p14="http://schemas.microsoft.com/office/powerpoint/2010/main" val="3008419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18.- Componente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AlertDialog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AB986E-B19A-48D6-B5C3-C8B672E8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7" y="1264902"/>
            <a:ext cx="4638265" cy="5180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67743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Replicar la aplicación "Contador de clics" de los apuntes.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Añadir un botón para resetear la cuenta.</a:t>
            </a:r>
          </a:p>
        </p:txBody>
      </p:sp>
    </p:spTree>
    <p:extLst>
      <p:ext uri="{BB962C8B-B14F-4D97-AF65-F5344CB8AC3E}">
        <p14:creationId xmlns:p14="http://schemas.microsoft.com/office/powerpoint/2010/main" val="2362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explicó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indicó que si el contenido de un componente no cabe en la pantalla se pueden usar los modificadores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deslizar y poder alcanzar todo el contenido.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esto se hizo uso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rememberScrollState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función crea un estado con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rememberSaveable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lo que el estado del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recordará tanto al cambiar la orientación como al cambiar la configuración: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3962A6-D35C-49B8-A4BE-C72816F02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7"/>
          <a:stretch/>
        </p:blipFill>
        <p:spPr>
          <a:xfrm>
            <a:off x="1227124" y="4701334"/>
            <a:ext cx="4868875" cy="13315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59860F-28B5-4B47-BEE4-6C2617CA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4848986"/>
            <a:ext cx="3603489" cy="10362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FE200EC-9086-4AD9-82C1-E1E4C8983BFB}"/>
              </a:ext>
            </a:extLst>
          </p:cNvPr>
          <p:cNvCxnSpPr>
            <a:cxnSpLocks/>
          </p:cNvCxnSpPr>
          <p:nvPr/>
        </p:nvCxnSpPr>
        <p:spPr>
          <a:xfrm flipH="1" flipV="1">
            <a:off x="3935760" y="5812667"/>
            <a:ext cx="432048" cy="44047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DAE93B5-D085-4550-81A8-48854D47F020}"/>
              </a:ext>
            </a:extLst>
          </p:cNvPr>
          <p:cNvCxnSpPr>
            <a:cxnSpLocks/>
          </p:cNvCxnSpPr>
          <p:nvPr/>
        </p:nvCxnSpPr>
        <p:spPr>
          <a:xfrm>
            <a:off x="6434861" y="5306976"/>
            <a:ext cx="76364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9860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la recomposición es muy sencillo cambiar la apariencia de la interfaz gráfica: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94AD2B-5D66-43D7-8567-95FB02FB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11072"/>
            <a:ext cx="3450491" cy="41733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80BE3C-4A6C-49BA-8A31-59D53334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75" y="2217284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CB178F5-02E6-4203-90C7-E5318D21A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2" t="-855" r="2122" b="3595"/>
          <a:stretch/>
        </p:blipFill>
        <p:spPr>
          <a:xfrm>
            <a:off x="6821975" y="3666046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7F2E105-B8D3-4F70-99D8-2916DAE3C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90" t="-2438" r="-187" b="5178"/>
          <a:stretch/>
        </p:blipFill>
        <p:spPr>
          <a:xfrm>
            <a:off x="6821975" y="5114809"/>
            <a:ext cx="2491205" cy="12633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00F15B-6348-479B-8943-ECDF8A9A8761}"/>
              </a:ext>
            </a:extLst>
          </p:cNvPr>
          <p:cNvCxnSpPr>
            <a:cxnSpLocks/>
          </p:cNvCxnSpPr>
          <p:nvPr/>
        </p:nvCxnSpPr>
        <p:spPr>
          <a:xfrm>
            <a:off x="5519937" y="4297742"/>
            <a:ext cx="1152128" cy="1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281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 ejemplo: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4206C48-B915-44C1-A1F8-48803919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912094"/>
            <a:ext cx="7078063" cy="23911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Estados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00F15B-6348-479B-8943-ECDF8A9A8761}"/>
              </a:ext>
            </a:extLst>
          </p:cNvPr>
          <p:cNvCxnSpPr>
            <a:cxnSpLocks/>
          </p:cNvCxnSpPr>
          <p:nvPr/>
        </p:nvCxnSpPr>
        <p:spPr>
          <a:xfrm>
            <a:off x="6095999" y="4478324"/>
            <a:ext cx="0" cy="57141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6C09B7D-57EC-4CEB-AD95-5D4B6264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23" y="5256171"/>
            <a:ext cx="2238687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FC8EA5-3505-4135-BD5D-88F73D04F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7" t="-2815" r="3304" b="-5635"/>
          <a:stretch/>
        </p:blipFill>
        <p:spPr>
          <a:xfrm>
            <a:off x="8888187" y="5264495"/>
            <a:ext cx="2238690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0B60E6-263A-4FCE-86B8-F9F4C2410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" t="3599" r="2801" b="152"/>
          <a:stretch/>
        </p:blipFill>
        <p:spPr>
          <a:xfrm>
            <a:off x="6280500" y="5264494"/>
            <a:ext cx="2238689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AB2BF42-E0DD-4F87-A61B-CE0A992F0E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0" t="2237" r="2844" b="3860"/>
          <a:stretch/>
        </p:blipFill>
        <p:spPr>
          <a:xfrm>
            <a:off x="3672814" y="5264494"/>
            <a:ext cx="2238688" cy="7335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3129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Componentes para introducir información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van a estudiar una serie de componentes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recoger información del usuario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Estos componentes se suelen utilizar en formularios o en pantallas de ajustes.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estos componentes cambian conforme el usuario introduce los datos o los selecciona, se deben usar estados para su correcto funcionamiento.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307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14215</TotalTime>
  <Words>2263</Words>
  <Application>Microsoft Office PowerPoint</Application>
  <PresentationFormat>Panorámica</PresentationFormat>
  <Paragraphs>346</Paragraphs>
  <Slides>53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Calibri</vt:lpstr>
      <vt:lpstr>Gill Sans MT</vt:lpstr>
      <vt:lpstr>Wingdings 2</vt:lpstr>
      <vt:lpstr>Dividendo</vt:lpstr>
      <vt:lpstr>UD4.2 – Componentes 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UD4.2 Componentes Jetpack Compose - PMDM</dc:title>
  <dc:creator>Alex Torres</dc:creator>
  <cp:lastModifiedBy>Alex Torres</cp:lastModifiedBy>
  <cp:revision>667</cp:revision>
  <dcterms:created xsi:type="dcterms:W3CDTF">2019-09-01T11:20:16Z</dcterms:created>
  <dcterms:modified xsi:type="dcterms:W3CDTF">2023-09-04T22:59:02Z</dcterms:modified>
</cp:coreProperties>
</file>